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83" r:id="rId5"/>
    <p:sldId id="259" r:id="rId6"/>
    <p:sldId id="281" r:id="rId7"/>
    <p:sldId id="282" r:id="rId8"/>
    <p:sldId id="288" r:id="rId9"/>
    <p:sldId id="285" r:id="rId10"/>
    <p:sldId id="260" r:id="rId11"/>
    <p:sldId id="286" r:id="rId12"/>
    <p:sldId id="287" r:id="rId13"/>
    <p:sldId id="278" r:id="rId14"/>
    <p:sldId id="28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E7D2"/>
    <a:srgbClr val="F0D7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2611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863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49990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09019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94204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3163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65788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6134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681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590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883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9976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5798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8945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9360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4122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988BB-686C-4061-8076-7AD149C2BBBC}" type="datetimeFigureOut">
              <a:rPr lang="zh-TW" altLang="en-US" smtClean="0"/>
              <a:t>2024/9/15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1AA4DD1-4BEE-4907-B18D-3A3D7E90A2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5479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zh-cn/photo/879421/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30517632-507D-FE2B-B5B2-FD40DA811ABB}"/>
              </a:ext>
            </a:extLst>
          </p:cNvPr>
          <p:cNvSpPr txBox="1">
            <a:spLocks/>
          </p:cNvSpPr>
          <p:nvPr/>
        </p:nvSpPr>
        <p:spPr>
          <a:xfrm>
            <a:off x="1659467" y="2556934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TW" sz="6600" dirty="0"/>
              <a:t>Practice 1</a:t>
            </a:r>
            <a:endParaRPr lang="zh-TW" altLang="en-US" sz="6600" dirty="0"/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F982275F-4E75-FE40-B5EC-849CA131DA61}"/>
              </a:ext>
            </a:extLst>
          </p:cNvPr>
          <p:cNvSpPr txBox="1">
            <a:spLocks/>
          </p:cNvSpPr>
          <p:nvPr/>
        </p:nvSpPr>
        <p:spPr>
          <a:xfrm>
            <a:off x="1659467" y="4203233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200" b="1">
                <a:latin typeface="標楷體" panose="03000509000000000000" pitchFamily="65" charset="-120"/>
                <a:ea typeface="標楷體" panose="03000509000000000000" pitchFamily="65" charset="-120"/>
              </a:rPr>
              <a:t>視窗程式設計</a:t>
            </a:r>
            <a:endParaRPr lang="zh-TW" altLang="en-US" sz="32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3214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587927-F4AD-76BB-629F-871D52B3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注意事項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4FC7CAD2-C9E2-9F37-4CD1-20109A1A234B}"/>
              </a:ext>
            </a:extLst>
          </p:cNvPr>
          <p:cNvSpPr txBox="1">
            <a:spLocks/>
          </p:cNvSpPr>
          <p:nvPr/>
        </p:nvSpPr>
        <p:spPr>
          <a:xfrm>
            <a:off x="677334" y="1395283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可以用</a:t>
            </a:r>
            <a:r>
              <a:rPr lang="en-US" altLang="zh-TW" dirty="0"/>
              <a:t>try-catch</a:t>
            </a:r>
            <a:r>
              <a:rPr lang="zh-TW" altLang="en-US" dirty="0"/>
              <a:t>或</a:t>
            </a:r>
            <a:r>
              <a:rPr lang="en-US" altLang="zh-TW" dirty="0" err="1"/>
              <a:t>TryParse</a:t>
            </a:r>
            <a:r>
              <a:rPr lang="zh-TW" altLang="en-US" dirty="0"/>
              <a:t>來處理金額不為</a:t>
            </a:r>
            <a:r>
              <a:rPr lang="en-US" altLang="zh-TW" dirty="0"/>
              <a:t>int</a:t>
            </a:r>
            <a:r>
              <a:rPr lang="zh-TW" altLang="en-US" dirty="0"/>
              <a:t>的情況</a:t>
            </a:r>
            <a:endParaRPr lang="en-US" altLang="zh-TW" dirty="0"/>
          </a:p>
          <a:p>
            <a:r>
              <a:rPr lang="zh-TW" altLang="en-US" dirty="0"/>
              <a:t>使用愛心點數</a:t>
            </a:r>
            <a:r>
              <a:rPr lang="en-US" altLang="zh-TW" dirty="0"/>
              <a:t>/</a:t>
            </a:r>
            <a:r>
              <a:rPr lang="zh-TW" altLang="en-US" dirty="0"/>
              <a:t>開設新帳戶是輸入</a:t>
            </a:r>
            <a:r>
              <a:rPr lang="en-US" altLang="zh-TW" dirty="0"/>
              <a:t>1</a:t>
            </a:r>
          </a:p>
          <a:p>
            <a:r>
              <a:rPr lang="zh-TW" altLang="en-US" dirty="0"/>
              <a:t>歷史紀錄和已有帳戶等可以用</a:t>
            </a:r>
            <a:r>
              <a:rPr lang="en-US" altLang="zh-TW" dirty="0"/>
              <a:t>array</a:t>
            </a:r>
            <a:r>
              <a:rPr lang="zh-TW" altLang="en-US" dirty="0"/>
              <a:t>儲存</a:t>
            </a:r>
            <a:endParaRPr lang="en-US" alt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F40DC98-A236-5060-3BE0-5D68B68D5D1B}"/>
              </a:ext>
            </a:extLst>
          </p:cNvPr>
          <p:cNvSpPr txBox="1"/>
          <p:nvPr/>
        </p:nvSpPr>
        <p:spPr>
          <a:xfrm>
            <a:off x="3582956" y="5439994"/>
            <a:ext cx="1984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程式展示</a:t>
            </a:r>
            <a:r>
              <a:rPr lang="en-US" altLang="zh-TW" dirty="0"/>
              <a:t>(</a:t>
            </a:r>
            <a:r>
              <a:rPr lang="zh-TW" altLang="en-US" dirty="0"/>
              <a:t>影片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DA7C31C5-8AD4-BD0A-C572-A394887D7510}"/>
              </a:ext>
            </a:extLst>
          </p:cNvPr>
          <p:cNvSpPr/>
          <p:nvPr/>
        </p:nvSpPr>
        <p:spPr>
          <a:xfrm>
            <a:off x="5297877" y="5531353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螢幕錄製 2">
            <a:hlinkClick r:id="" action="ppaction://media"/>
            <a:extLst>
              <a:ext uri="{FF2B5EF4-FFF2-40B4-BE49-F238E27FC236}">
                <a16:creationId xmlns:a16="http://schemas.microsoft.com/office/drawing/2014/main" id="{B26D4AF2-48C4-EF25-80A4-0FFF2D8ADB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03642" y="2162712"/>
            <a:ext cx="6024465" cy="424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0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96"/>
    </mc:Choice>
    <mc:Fallback xmlns="">
      <p:transition spd="slow" advTm="239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7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9066C3C0-F4B2-06C9-0A16-8FB719040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2513735" cy="645878"/>
          </a:xfrm>
        </p:spPr>
        <p:txBody>
          <a:bodyPr/>
          <a:lstStyle/>
          <a:p>
            <a:r>
              <a:rPr lang="zh-TW" altLang="en-US" dirty="0"/>
              <a:t>程式結果圖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B9B519C-D810-DDF6-35AA-92D245A67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604" y="2644442"/>
            <a:ext cx="2734037" cy="360395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E411567A-3876-CC18-E69E-A926C8B32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117" y="2644442"/>
            <a:ext cx="4320535" cy="360395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6AB2F20F-C9D2-ECA1-BFAD-D3B062290F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0458" y="3571501"/>
            <a:ext cx="2934109" cy="2676899"/>
          </a:xfrm>
          <a:prstGeom prst="rect">
            <a:avLst/>
          </a:prstGeom>
        </p:spPr>
      </p:pic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323E600F-46AB-809C-3821-DC3F8A4E16D7}"/>
              </a:ext>
            </a:extLst>
          </p:cNvPr>
          <p:cNvSpPr/>
          <p:nvPr/>
        </p:nvSpPr>
        <p:spPr>
          <a:xfrm>
            <a:off x="3861864" y="4476750"/>
            <a:ext cx="285750" cy="228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01F2A158-BC19-F889-1891-B501ECF37EDB}"/>
              </a:ext>
            </a:extLst>
          </p:cNvPr>
          <p:cNvSpPr/>
          <p:nvPr/>
        </p:nvSpPr>
        <p:spPr>
          <a:xfrm>
            <a:off x="8683833" y="4476750"/>
            <a:ext cx="285750" cy="228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1723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9066C3C0-F4B2-06C9-0A16-8FB719040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2513735" cy="645878"/>
          </a:xfrm>
        </p:spPr>
        <p:txBody>
          <a:bodyPr/>
          <a:lstStyle/>
          <a:p>
            <a:r>
              <a:rPr lang="zh-TW" altLang="en-US"/>
              <a:t>程式結果圖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4652FF8-0A11-0C09-EAF0-5CCD77360A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3724"/>
          <a:stretch/>
        </p:blipFill>
        <p:spPr>
          <a:xfrm>
            <a:off x="7248525" y="4478407"/>
            <a:ext cx="3076819" cy="217380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E2A7278-98F4-C937-BCD5-FF853C677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525" y="1106194"/>
            <a:ext cx="2738648" cy="281640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361412CC-DD4E-BDFF-8E05-ABDD0B06D7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651" y="1367770"/>
            <a:ext cx="5154025" cy="248815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F7CE4F5F-34B2-3455-22CD-69215399B7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651" y="4162611"/>
            <a:ext cx="5186968" cy="2488150"/>
          </a:xfrm>
          <a:prstGeom prst="rect">
            <a:avLst/>
          </a:prstGeom>
        </p:spPr>
      </p:pic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86BD5470-E503-43C2-6782-D2721E2D7D85}"/>
              </a:ext>
            </a:extLst>
          </p:cNvPr>
          <p:cNvSpPr/>
          <p:nvPr/>
        </p:nvSpPr>
        <p:spPr>
          <a:xfrm rot="5400000">
            <a:off x="3191069" y="3922595"/>
            <a:ext cx="195943" cy="1733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29D651E5-E830-5DAA-5006-3F150EE95B15}"/>
              </a:ext>
            </a:extLst>
          </p:cNvPr>
          <p:cNvSpPr/>
          <p:nvPr/>
        </p:nvSpPr>
        <p:spPr>
          <a:xfrm rot="19255523">
            <a:off x="6104416" y="3894201"/>
            <a:ext cx="973496" cy="1654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箭號: 向右 26">
            <a:extLst>
              <a:ext uri="{FF2B5EF4-FFF2-40B4-BE49-F238E27FC236}">
                <a16:creationId xmlns:a16="http://schemas.microsoft.com/office/drawing/2014/main" id="{B165E5A5-884A-539F-404E-A46D4A171A9E}"/>
              </a:ext>
            </a:extLst>
          </p:cNvPr>
          <p:cNvSpPr/>
          <p:nvPr/>
        </p:nvSpPr>
        <p:spPr>
          <a:xfrm rot="5400000">
            <a:off x="8587413" y="4053543"/>
            <a:ext cx="195943" cy="1733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2937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EFD0D6-4CB8-5E3B-FFA2-94C6D5665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其他注意事項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AFFC54-EF4E-048E-F038-99FC1C259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175794" cy="3880773"/>
          </a:xfrm>
        </p:spPr>
        <p:txBody>
          <a:bodyPr/>
          <a:lstStyle/>
          <a:p>
            <a:r>
              <a:rPr lang="zh-TW" altLang="en-US" dirty="0"/>
              <a:t>顯示的文字不用和範例影片中相同，可以更改或是換成中文，功能與流程順相同即可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68465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CD9AF7A-3244-69CB-06F7-6C5BB2935F5A}"/>
              </a:ext>
            </a:extLst>
          </p:cNvPr>
          <p:cNvSpPr/>
          <p:nvPr/>
        </p:nvSpPr>
        <p:spPr>
          <a:xfrm rot="21380621">
            <a:off x="973659" y="4247263"/>
            <a:ext cx="4600169" cy="1877340"/>
          </a:xfrm>
          <a:prstGeom prst="rect">
            <a:avLst/>
          </a:prstGeom>
          <a:solidFill>
            <a:srgbClr val="F6E7D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圖片 10" descr="一張含有 書寫工具, 辦公用品, 筆跡, 鋼筆 的圖片&#10;&#10;自動產生的描述">
            <a:extLst>
              <a:ext uri="{FF2B5EF4-FFF2-40B4-BE49-F238E27FC236}">
                <a16:creationId xmlns:a16="http://schemas.microsoft.com/office/drawing/2014/main" id="{424999D0-A70B-3938-0DCF-F39B3D9F52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681" r="668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4067E8C8-A310-3044-2845-A5BD85B70886}"/>
              </a:ext>
            </a:extLst>
          </p:cNvPr>
          <p:cNvSpPr txBox="1">
            <a:spLocks/>
          </p:cNvSpPr>
          <p:nvPr/>
        </p:nvSpPr>
        <p:spPr>
          <a:xfrm>
            <a:off x="824411" y="1388933"/>
            <a:ext cx="3851122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後續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你在桌上看到一封信</a:t>
            </a:r>
            <a:endParaRPr lang="en-US" altLang="zh-TW" dirty="0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67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69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71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73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75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77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9F6878D-6744-07B4-8B5A-BF54F9A14095}"/>
              </a:ext>
            </a:extLst>
          </p:cNvPr>
          <p:cNvSpPr txBox="1"/>
          <p:nvPr/>
        </p:nvSpPr>
        <p:spPr>
          <a:xfrm rot="21380621">
            <a:off x="1055205" y="4376207"/>
            <a:ext cx="43625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/>
            <a:r>
              <a:rPr lang="zh-TW" altLang="en-US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謝謝你在這個程式上花的時間和心血</a:t>
            </a:r>
            <a:endParaRPr lang="en-US" altLang="zh-TW" sz="1400" i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/>
            <a:r>
              <a:rPr lang="zh-TW" altLang="en-US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你的付出我都看在眼裡</a:t>
            </a:r>
            <a:endParaRPr lang="en-US" altLang="zh-TW" sz="1400" i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/>
            <a:r>
              <a:rPr lang="zh-TW" altLang="en-US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雖然想至少請你吃頓飯之類的</a:t>
            </a:r>
            <a:endParaRPr lang="en-US" altLang="zh-TW" sz="1400" i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/>
            <a:r>
              <a:rPr lang="zh-TW" altLang="en-US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但你也知道的</a:t>
            </a:r>
            <a:r>
              <a:rPr lang="en-US" altLang="zh-TW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...</a:t>
            </a:r>
            <a:r>
              <a:rPr lang="zh-TW" altLang="en-US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最近為了研究花了很多錢</a:t>
            </a:r>
            <a:endParaRPr lang="en-US" altLang="zh-TW" sz="1400" i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/>
            <a:r>
              <a:rPr lang="zh-TW" altLang="en-US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不然成功之後拿這封信給我，承諾給你</a:t>
            </a:r>
            <a:r>
              <a:rPr lang="en-US" altLang="zh-TW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10000 </a:t>
            </a:r>
            <a:r>
              <a:rPr lang="en-US" altLang="zh-TW" sz="1400" i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NiCKU</a:t>
            </a:r>
            <a:r>
              <a:rPr lang="zh-TW" altLang="en-US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幣</a:t>
            </a:r>
            <a:endParaRPr lang="en-US" altLang="zh-TW" sz="1400" i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/>
            <a:r>
              <a:rPr lang="zh-TW" altLang="en-US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到時肯定很值錢，先當投資吧</a:t>
            </a:r>
            <a:r>
              <a:rPr lang="en-US" altLang="zh-TW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~</a:t>
            </a:r>
            <a:r>
              <a:rPr lang="zh-TW" altLang="en-US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哈哈</a:t>
            </a:r>
            <a:endParaRPr lang="en-US" altLang="zh-TW" sz="1400" i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/>
            <a:r>
              <a:rPr lang="en-US" altLang="zh-TW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							</a:t>
            </a:r>
            <a:r>
              <a:rPr lang="zh-TW" altLang="en-US" sz="14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    阿明</a:t>
            </a:r>
            <a:endParaRPr lang="en-US" altLang="zh-TW" sz="1400" i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68738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4C5FF8-9DC9-8C9F-E2CD-5A5EDFB60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Practice 1-1</a:t>
            </a:r>
            <a:b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2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成大</a:t>
            </a:r>
            <a:r>
              <a:rPr lang="en-US" altLang="zh-TW" sz="2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ATM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50B91A-F728-53CA-68A3-7E2289374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400" b="0" i="0" dirty="0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前情提要</a:t>
            </a:r>
            <a:endParaRPr lang="en-US" altLang="zh-TW" sz="2400" b="0" i="0" dirty="0">
              <a:solidFill>
                <a:srgbClr val="1F2328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2400" b="0" i="0" dirty="0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b="0" i="0" dirty="0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阿明看虛擬貨幣好像很賺，但不想當韭菜，所以打算自己創一個，為了感謝成大的栽培，決定叫</a:t>
            </a:r>
            <a:r>
              <a:rPr lang="en-US" altLang="zh-TW" sz="2400" b="0" i="0" dirty="0" err="1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NiCKU</a:t>
            </a:r>
            <a:r>
              <a:rPr lang="zh-TW" altLang="en-US" sz="2400" b="0" i="0" dirty="0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幣，雖然還不知道怎麼用出虛擬貨幣，不過他決定先解決這個貨幣的交易系統，請你幫他完成</a:t>
            </a:r>
            <a:r>
              <a:rPr lang="en-US" altLang="zh-TW" sz="2400" b="0" i="0" dirty="0" err="1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NiCKU</a:t>
            </a:r>
            <a:r>
              <a:rPr lang="zh-TW" altLang="en-US" sz="2400" b="0" i="0" dirty="0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幣的</a:t>
            </a:r>
            <a:r>
              <a:rPr lang="en-US" altLang="zh-TW" sz="2400" b="0" i="0" dirty="0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ATM</a:t>
            </a:r>
            <a:r>
              <a:rPr lang="zh-TW" altLang="en-US" sz="2400" b="0" i="0" dirty="0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頁面。</a:t>
            </a:r>
            <a:endParaRPr lang="en-US" altLang="zh-TW" sz="2400" b="0" i="0" dirty="0">
              <a:solidFill>
                <a:srgbClr val="1F2328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96F39CF4-2843-D42C-4886-2061073152CE}"/>
              </a:ext>
            </a:extLst>
          </p:cNvPr>
          <p:cNvCxnSpPr>
            <a:cxnSpLocks/>
          </p:cNvCxnSpPr>
          <p:nvPr/>
        </p:nvCxnSpPr>
        <p:spPr>
          <a:xfrm>
            <a:off x="5253135" y="2771192"/>
            <a:ext cx="1436914" cy="251926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608AA13A-14AD-2811-EC8E-1D9DC54BAB5A}"/>
              </a:ext>
            </a:extLst>
          </p:cNvPr>
          <p:cNvCxnSpPr>
            <a:cxnSpLocks/>
          </p:cNvCxnSpPr>
          <p:nvPr/>
        </p:nvCxnSpPr>
        <p:spPr>
          <a:xfrm flipV="1">
            <a:off x="5253135" y="2771192"/>
            <a:ext cx="1436914" cy="251926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BB5E4D0-33FC-3CEC-4289-FCDB7DF32FD8}"/>
              </a:ext>
            </a:extLst>
          </p:cNvPr>
          <p:cNvSpPr txBox="1"/>
          <p:nvPr/>
        </p:nvSpPr>
        <p:spPr>
          <a:xfrm>
            <a:off x="5253135" y="2310170"/>
            <a:ext cx="15115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0" i="0" dirty="0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不會投資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61502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85EF49-5D0E-074F-9B95-654AB6AE1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4008"/>
          </a:xfrm>
        </p:spPr>
        <p:txBody>
          <a:bodyPr/>
          <a:lstStyle/>
          <a:p>
            <a:r>
              <a:rPr lang="zh-TW" altLang="en-US" dirty="0"/>
              <a:t>題目簡述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CA094E-A3C9-58DE-51BD-C6E91EAB3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057" y="1488614"/>
            <a:ext cx="10776306" cy="4566954"/>
          </a:xfrm>
        </p:spPr>
        <p:txBody>
          <a:bodyPr>
            <a:normAutofit/>
          </a:bodyPr>
          <a:lstStyle/>
          <a:p>
            <a:r>
              <a:rPr lang="zh-TW" altLang="en-US" dirty="0"/>
              <a:t>一開始預設錢包有</a:t>
            </a:r>
            <a:r>
              <a:rPr lang="en-US" altLang="zh-TW" dirty="0"/>
              <a:t>10000</a:t>
            </a:r>
            <a:r>
              <a:rPr lang="zh-TW" altLang="en-US" dirty="0"/>
              <a:t>元，並接著詢問想做的動作，</a:t>
            </a:r>
            <a:endParaRPr lang="en-US" altLang="zh-TW" dirty="0"/>
          </a:p>
          <a:p>
            <a:r>
              <a:rPr lang="zh-TW" altLang="en-US" dirty="0"/>
              <a:t>一共有五個功能</a:t>
            </a:r>
            <a:endParaRPr lang="en-US" altLang="zh-TW" dirty="0"/>
          </a:p>
          <a:p>
            <a:pPr lvl="1"/>
            <a:r>
              <a:rPr lang="en-US" altLang="zh-TW" dirty="0"/>
              <a:t>0. </a:t>
            </a:r>
            <a:r>
              <a:rPr lang="zh-TW" altLang="en-US" dirty="0"/>
              <a:t>查看餘額</a:t>
            </a:r>
            <a:r>
              <a:rPr lang="en-US" altLang="zh-TW" dirty="0"/>
              <a:t>:</a:t>
            </a:r>
          </a:p>
          <a:p>
            <a:pPr marL="457200" lvl="1" indent="0">
              <a:buNone/>
            </a:pPr>
            <a:r>
              <a:rPr lang="en-US" altLang="zh-TW" dirty="0"/>
              <a:t>		</a:t>
            </a:r>
            <a:r>
              <a:rPr lang="zh-TW" altLang="en-US" dirty="0"/>
              <a:t>顯示剩有餘額</a:t>
            </a:r>
          </a:p>
          <a:p>
            <a:pPr lvl="1"/>
            <a:r>
              <a:rPr lang="en-US" altLang="zh-TW" dirty="0"/>
              <a:t>1. </a:t>
            </a:r>
            <a:r>
              <a:rPr lang="zh-TW" altLang="en-US" dirty="0"/>
              <a:t>提款</a:t>
            </a:r>
            <a:r>
              <a:rPr lang="en-US" altLang="zh-TW" dirty="0"/>
              <a:t>:</a:t>
            </a:r>
          </a:p>
          <a:p>
            <a:pPr marL="457200" lvl="1" indent="0">
              <a:buNone/>
            </a:pPr>
            <a:r>
              <a:rPr lang="en-US" altLang="zh-TW" dirty="0"/>
              <a:t>		</a:t>
            </a:r>
            <a:r>
              <a:rPr lang="zh-TW" altLang="en-US" dirty="0"/>
              <a:t>詢問要提款的金額，輸入成功後更改餘額並顯示</a:t>
            </a:r>
            <a:r>
              <a:rPr lang="en-US" altLang="zh-TW" dirty="0"/>
              <a:t>(</a:t>
            </a:r>
            <a:r>
              <a:rPr lang="zh-TW" altLang="en-US" dirty="0"/>
              <a:t>不能提超過現有金額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2. </a:t>
            </a:r>
            <a:r>
              <a:rPr lang="zh-TW" altLang="en-US" dirty="0"/>
              <a:t>存款</a:t>
            </a:r>
            <a:r>
              <a:rPr lang="en-US" altLang="zh-TW" dirty="0"/>
              <a:t>:</a:t>
            </a:r>
          </a:p>
          <a:p>
            <a:pPr marL="457200" lvl="1" indent="0">
              <a:buNone/>
            </a:pPr>
            <a:r>
              <a:rPr lang="en-US" altLang="zh-TW" dirty="0"/>
              <a:t>		</a:t>
            </a:r>
            <a:r>
              <a:rPr lang="zh-TW" altLang="en-US" dirty="0"/>
              <a:t>詢問要存的金額，輸入成功後更改餘額並顯示</a:t>
            </a:r>
          </a:p>
          <a:p>
            <a:pPr lvl="1"/>
            <a:r>
              <a:rPr lang="en-US" altLang="zh-TW" dirty="0"/>
              <a:t>3. </a:t>
            </a:r>
            <a:r>
              <a:rPr lang="zh-TW" altLang="en-US" dirty="0"/>
              <a:t>轉帳</a:t>
            </a:r>
            <a:r>
              <a:rPr lang="en-US" altLang="zh-TW" dirty="0"/>
              <a:t>(</a:t>
            </a:r>
            <a:r>
              <a:rPr lang="zh-TW" altLang="en-US" dirty="0"/>
              <a:t>幣值轉換</a:t>
            </a:r>
            <a:r>
              <a:rPr lang="en-US" altLang="zh-TW" dirty="0"/>
              <a:t>):</a:t>
            </a:r>
          </a:p>
          <a:p>
            <a:pPr marL="457200" lvl="1" indent="0">
              <a:buNone/>
            </a:pPr>
            <a:r>
              <a:rPr lang="en-US" altLang="zh-TW" dirty="0"/>
              <a:t>		</a:t>
            </a:r>
            <a:r>
              <a:rPr lang="zh-TW" altLang="en-US" dirty="0"/>
              <a:t>詢問轉入帳號，輸入後成功更改餘額並顯示</a:t>
            </a:r>
            <a:r>
              <a:rPr lang="en-US" altLang="zh-TW" dirty="0"/>
              <a:t>(</a:t>
            </a:r>
            <a:r>
              <a:rPr lang="zh-TW" altLang="en-US" dirty="0"/>
              <a:t>不能提超過現有金額</a:t>
            </a:r>
            <a:r>
              <a:rPr lang="en-US" altLang="zh-TW" dirty="0"/>
              <a:t>)</a:t>
            </a:r>
            <a:r>
              <a:rPr lang="zh-TW" altLang="en-US" dirty="0"/>
              <a:t>，轉帳收取</a:t>
            </a:r>
            <a:r>
              <a:rPr lang="en-US" altLang="zh-TW" dirty="0"/>
              <a:t>10%</a:t>
            </a:r>
            <a:r>
              <a:rPr lang="zh-TW" altLang="en-US" dirty="0"/>
              <a:t>轉帳費</a:t>
            </a:r>
          </a:p>
          <a:p>
            <a:pPr lvl="1"/>
            <a:r>
              <a:rPr lang="en-US" altLang="zh-TW" dirty="0"/>
              <a:t>8. </a:t>
            </a:r>
            <a:r>
              <a:rPr lang="zh-TW" altLang="en-US" dirty="0"/>
              <a:t>退出</a:t>
            </a:r>
            <a:r>
              <a:rPr lang="en-US" altLang="zh-TW" dirty="0"/>
              <a:t>:</a:t>
            </a:r>
          </a:p>
          <a:p>
            <a:pPr marL="457200" lvl="1" indent="0">
              <a:buNone/>
            </a:pPr>
            <a:r>
              <a:rPr lang="en-US" altLang="zh-TW" dirty="0"/>
              <a:t>		</a:t>
            </a:r>
            <a:r>
              <a:rPr lang="zh-TW" altLang="en-US" dirty="0"/>
              <a:t>結束程式</a:t>
            </a:r>
            <a:endParaRPr lang="en-US" altLang="zh-TW" dirty="0"/>
          </a:p>
          <a:p>
            <a:pPr lvl="2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10924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0E5835-1DE1-C8D1-F498-25FAC2B9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注意事項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D3CD65C-079F-3823-79E3-2A41A9121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04643"/>
            <a:ext cx="8596668" cy="3880773"/>
          </a:xfrm>
        </p:spPr>
        <p:txBody>
          <a:bodyPr/>
          <a:lstStyle/>
          <a:p>
            <a:r>
              <a:rPr lang="zh-TW" altLang="en-US" dirty="0"/>
              <a:t>需要做防呆</a:t>
            </a:r>
            <a:endParaRPr lang="en-US" altLang="zh-TW" dirty="0"/>
          </a:p>
          <a:p>
            <a:pPr lvl="1"/>
            <a:r>
              <a:rPr lang="en-US" altLang="zh-TW" dirty="0"/>
              <a:t>1.</a:t>
            </a:r>
            <a:r>
              <a:rPr lang="zh-TW" altLang="en-US" dirty="0"/>
              <a:t> 輸入金額</a:t>
            </a:r>
            <a:r>
              <a:rPr lang="en-US" altLang="zh-TW" dirty="0"/>
              <a:t>/</a:t>
            </a:r>
            <a:r>
              <a:rPr lang="zh-TW" altLang="en-US" dirty="0"/>
              <a:t>選擇功能</a:t>
            </a:r>
            <a:r>
              <a:rPr lang="en-US" altLang="zh-TW" dirty="0"/>
              <a:t>/</a:t>
            </a:r>
            <a:r>
              <a:rPr lang="zh-TW" altLang="en-US" dirty="0"/>
              <a:t>帳號如果不是</a:t>
            </a:r>
            <a:r>
              <a:rPr lang="en-US" altLang="zh-TW" dirty="0"/>
              <a:t>int</a:t>
            </a:r>
            <a:r>
              <a:rPr lang="zh-TW" altLang="en-US" dirty="0"/>
              <a:t>，程式不能中斷且需顯示提示並回到功能選單</a:t>
            </a:r>
            <a:endParaRPr lang="en-US" altLang="zh-TW" dirty="0"/>
          </a:p>
          <a:p>
            <a:pPr lvl="1"/>
            <a:r>
              <a:rPr lang="en-US" altLang="zh-TW" dirty="0"/>
              <a:t>2. </a:t>
            </a:r>
            <a:r>
              <a:rPr lang="zh-TW" altLang="en-US" dirty="0"/>
              <a:t>所有輸入金額必須在</a:t>
            </a:r>
            <a:r>
              <a:rPr lang="en-US" altLang="zh-TW" dirty="0"/>
              <a:t>0~10</a:t>
            </a:r>
            <a:r>
              <a:rPr lang="zh-TW" altLang="en-US" dirty="0"/>
              <a:t>萬之間，不在這個範圍需顯示提示並回到功能選單</a:t>
            </a:r>
            <a:endParaRPr lang="en-US" altLang="zh-TW" dirty="0"/>
          </a:p>
          <a:p>
            <a:r>
              <a:rPr lang="zh-TW" altLang="en-US" dirty="0"/>
              <a:t>轉帳的</a:t>
            </a:r>
            <a:r>
              <a:rPr lang="en-US" altLang="zh-TW" dirty="0"/>
              <a:t>10%</a:t>
            </a:r>
            <a:r>
              <a:rPr lang="zh-TW" altLang="en-US" dirty="0"/>
              <a:t>手續費若有小數部分採無條件捨去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D952688-6CF2-668D-E63C-67838880BE44}"/>
              </a:ext>
            </a:extLst>
          </p:cNvPr>
          <p:cNvSpPr txBox="1"/>
          <p:nvPr/>
        </p:nvSpPr>
        <p:spPr>
          <a:xfrm>
            <a:off x="6227256" y="5480418"/>
            <a:ext cx="1767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程式展示</a:t>
            </a:r>
            <a:r>
              <a:rPr lang="en-US" altLang="zh-TW" dirty="0"/>
              <a:t>(</a:t>
            </a:r>
            <a:r>
              <a:rPr lang="zh-TW" altLang="en-US" dirty="0"/>
              <a:t>影片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39174A14-25B6-EDE6-9703-F31F2174EF2D}"/>
              </a:ext>
            </a:extLst>
          </p:cNvPr>
          <p:cNvSpPr/>
          <p:nvPr/>
        </p:nvSpPr>
        <p:spPr>
          <a:xfrm>
            <a:off x="7994781" y="5571778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螢幕錄製 2">
            <a:hlinkClick r:id="" action="ppaction://media"/>
            <a:extLst>
              <a:ext uri="{FF2B5EF4-FFF2-40B4-BE49-F238E27FC236}">
                <a16:creationId xmlns:a16="http://schemas.microsoft.com/office/drawing/2014/main" id="{9DEE6911-9C85-37F2-A30C-8308690C0A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79954" y="2756497"/>
            <a:ext cx="3352800" cy="387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02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769"/>
    </mc:Choice>
    <mc:Fallback>
      <p:transition spd="slow" advTm="59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9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0E5835-1DE1-C8D1-F498-25FAC2B94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2513735" cy="645878"/>
          </a:xfrm>
        </p:spPr>
        <p:txBody>
          <a:bodyPr/>
          <a:lstStyle/>
          <a:p>
            <a:r>
              <a:rPr lang="zh-TW" altLang="en-US" dirty="0"/>
              <a:t>程式結果圖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46B01A0-7123-9EFD-6D23-65CBB7AA7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272" y="1537778"/>
            <a:ext cx="1956317" cy="111587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86C3A45-BD75-1DA1-7CFD-949F253EA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456" y="1537778"/>
            <a:ext cx="2316506" cy="1235941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ABDF8913-A303-C41E-FAE1-7E06E0C4D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7040" y="1534063"/>
            <a:ext cx="2295318" cy="1186503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56C31F85-DCEC-A91F-F770-4B8A72048A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9366" y="1534063"/>
            <a:ext cx="1800942" cy="1327753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D5888621-23F6-D856-3976-C6244ACF4C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6396" y="3409503"/>
            <a:ext cx="1793880" cy="1172378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F155E41D-C2E2-BBD3-BE31-B8400F1E8F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8456" y="3410447"/>
            <a:ext cx="1822130" cy="1200628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24017E53-D24F-C11A-C55C-408AA40AC2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62098" y="3424590"/>
            <a:ext cx="2005755" cy="1200628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32C3B254-801D-4E0F-9B6D-4A15B977C1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99365" y="3409503"/>
            <a:ext cx="1977505" cy="1631442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BAF6D03D-219A-603C-B231-95CC3175F3A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2272" y="5337729"/>
            <a:ext cx="1808004" cy="1101752"/>
          </a:xfrm>
          <a:prstGeom prst="rect">
            <a:avLst/>
          </a:prstGeom>
        </p:spPr>
      </p:pic>
      <p:pic>
        <p:nvPicPr>
          <p:cNvPr id="28" name="圖片 27">
            <a:extLst>
              <a:ext uri="{FF2B5EF4-FFF2-40B4-BE49-F238E27FC236}">
                <a16:creationId xmlns:a16="http://schemas.microsoft.com/office/drawing/2014/main" id="{09441418-8E15-EBBE-F003-46F1B65D2D7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08456" y="5320222"/>
            <a:ext cx="1800942" cy="1080565"/>
          </a:xfrm>
          <a:prstGeom prst="rect">
            <a:avLst/>
          </a:prstGeom>
        </p:spPr>
      </p:pic>
      <p:pic>
        <p:nvPicPr>
          <p:cNvPr id="30" name="圖片 29">
            <a:extLst>
              <a:ext uri="{FF2B5EF4-FFF2-40B4-BE49-F238E27FC236}">
                <a16:creationId xmlns:a16="http://schemas.microsoft.com/office/drawing/2014/main" id="{0696E113-0B0F-4E3A-8347-070750920C7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62098" y="5311880"/>
            <a:ext cx="1758567" cy="1066440"/>
          </a:xfrm>
          <a:prstGeom prst="rect">
            <a:avLst/>
          </a:prstGeom>
        </p:spPr>
      </p:pic>
      <p:sp>
        <p:nvSpPr>
          <p:cNvPr id="31" name="箭號: 向右 30">
            <a:extLst>
              <a:ext uri="{FF2B5EF4-FFF2-40B4-BE49-F238E27FC236}">
                <a16:creationId xmlns:a16="http://schemas.microsoft.com/office/drawing/2014/main" id="{0961833F-4378-029E-BFC3-985F41A2BF37}"/>
              </a:ext>
            </a:extLst>
          </p:cNvPr>
          <p:cNvSpPr/>
          <p:nvPr/>
        </p:nvSpPr>
        <p:spPr>
          <a:xfrm>
            <a:off x="3055471" y="2002410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箭號: 向右 31">
            <a:extLst>
              <a:ext uri="{FF2B5EF4-FFF2-40B4-BE49-F238E27FC236}">
                <a16:creationId xmlns:a16="http://schemas.microsoft.com/office/drawing/2014/main" id="{73D7C767-1640-FA8D-4BD5-43440E0468C1}"/>
              </a:ext>
            </a:extLst>
          </p:cNvPr>
          <p:cNvSpPr/>
          <p:nvPr/>
        </p:nvSpPr>
        <p:spPr>
          <a:xfrm>
            <a:off x="5914053" y="2011326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箭號: 向右 32">
            <a:extLst>
              <a:ext uri="{FF2B5EF4-FFF2-40B4-BE49-F238E27FC236}">
                <a16:creationId xmlns:a16="http://schemas.microsoft.com/office/drawing/2014/main" id="{D9263FFA-1F31-D09D-1C34-72B84DF662E2}"/>
              </a:ext>
            </a:extLst>
          </p:cNvPr>
          <p:cNvSpPr/>
          <p:nvPr/>
        </p:nvSpPr>
        <p:spPr>
          <a:xfrm>
            <a:off x="8848914" y="2002409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箭號: 向右 33">
            <a:extLst>
              <a:ext uri="{FF2B5EF4-FFF2-40B4-BE49-F238E27FC236}">
                <a16:creationId xmlns:a16="http://schemas.microsoft.com/office/drawing/2014/main" id="{3C40AB42-F5F1-0AF6-16CA-70E534EBF62A}"/>
              </a:ext>
            </a:extLst>
          </p:cNvPr>
          <p:cNvSpPr/>
          <p:nvPr/>
        </p:nvSpPr>
        <p:spPr>
          <a:xfrm>
            <a:off x="495387" y="3989771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箭號: 向右 34">
            <a:extLst>
              <a:ext uri="{FF2B5EF4-FFF2-40B4-BE49-F238E27FC236}">
                <a16:creationId xmlns:a16="http://schemas.microsoft.com/office/drawing/2014/main" id="{AB7650A3-C1D0-BE81-70A4-114090042A17}"/>
              </a:ext>
            </a:extLst>
          </p:cNvPr>
          <p:cNvSpPr/>
          <p:nvPr/>
        </p:nvSpPr>
        <p:spPr>
          <a:xfrm>
            <a:off x="3055471" y="3989771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箭號: 向右 35">
            <a:extLst>
              <a:ext uri="{FF2B5EF4-FFF2-40B4-BE49-F238E27FC236}">
                <a16:creationId xmlns:a16="http://schemas.microsoft.com/office/drawing/2014/main" id="{7B34E92F-1227-D7F1-BDF4-C349DC0DB6F7}"/>
              </a:ext>
            </a:extLst>
          </p:cNvPr>
          <p:cNvSpPr/>
          <p:nvPr/>
        </p:nvSpPr>
        <p:spPr>
          <a:xfrm>
            <a:off x="5904926" y="3995692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箭號: 向右 36">
            <a:extLst>
              <a:ext uri="{FF2B5EF4-FFF2-40B4-BE49-F238E27FC236}">
                <a16:creationId xmlns:a16="http://schemas.microsoft.com/office/drawing/2014/main" id="{187EC2E4-07A6-E1FE-9246-68EA9F70AF27}"/>
              </a:ext>
            </a:extLst>
          </p:cNvPr>
          <p:cNvSpPr/>
          <p:nvPr/>
        </p:nvSpPr>
        <p:spPr>
          <a:xfrm>
            <a:off x="8848914" y="4024903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箭號: 向右 37">
            <a:extLst>
              <a:ext uri="{FF2B5EF4-FFF2-40B4-BE49-F238E27FC236}">
                <a16:creationId xmlns:a16="http://schemas.microsoft.com/office/drawing/2014/main" id="{D5200A39-3C98-0BF9-7DE5-C78979090FAF}"/>
              </a:ext>
            </a:extLst>
          </p:cNvPr>
          <p:cNvSpPr/>
          <p:nvPr/>
        </p:nvSpPr>
        <p:spPr>
          <a:xfrm>
            <a:off x="507099" y="5775663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箭號: 向右 38">
            <a:extLst>
              <a:ext uri="{FF2B5EF4-FFF2-40B4-BE49-F238E27FC236}">
                <a16:creationId xmlns:a16="http://schemas.microsoft.com/office/drawing/2014/main" id="{C6C89B13-494E-F554-0F6D-09A06E97AAED}"/>
              </a:ext>
            </a:extLst>
          </p:cNvPr>
          <p:cNvSpPr/>
          <p:nvPr/>
        </p:nvSpPr>
        <p:spPr>
          <a:xfrm>
            <a:off x="3060411" y="5775677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箭號: 向右 39">
            <a:extLst>
              <a:ext uri="{FF2B5EF4-FFF2-40B4-BE49-F238E27FC236}">
                <a16:creationId xmlns:a16="http://schemas.microsoft.com/office/drawing/2014/main" id="{656D8C16-88DD-433F-38CD-B07DAE1F0AAA}"/>
              </a:ext>
            </a:extLst>
          </p:cNvPr>
          <p:cNvSpPr/>
          <p:nvPr/>
        </p:nvSpPr>
        <p:spPr>
          <a:xfrm>
            <a:off x="5914053" y="5775663"/>
            <a:ext cx="363893" cy="1866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652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769"/>
    </mc:Choice>
    <mc:Fallback xmlns="">
      <p:transition spd="slow" advTm="5976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4C5FF8-9DC9-8C9F-E2CD-5A5EDFB60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Practice 1-2</a:t>
            </a:r>
            <a:b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2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成大</a:t>
            </a:r>
            <a:r>
              <a:rPr lang="en-US" altLang="zh-TW" sz="2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ATM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50B91A-F728-53CA-68A3-7E2289374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400" b="0" i="0" dirty="0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接續</a:t>
            </a:r>
            <a:endParaRPr lang="en-US" altLang="zh-TW" sz="2400" b="0" i="0" dirty="0">
              <a:solidFill>
                <a:srgbClr val="1F2328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2400" b="0" i="0" dirty="0">
                <a:solidFill>
                  <a:srgbClr val="1F2328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solidFill>
                  <a:srgbClr val="1F232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朋友都覺得轉帳需要</a:t>
            </a:r>
            <a:r>
              <a:rPr lang="en-US" altLang="zh-TW" sz="2400" dirty="0">
                <a:solidFill>
                  <a:srgbClr val="1F232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10%</a:t>
            </a:r>
            <a:r>
              <a:rPr lang="zh-TW" altLang="en-US" sz="2400" dirty="0">
                <a:solidFill>
                  <a:srgbClr val="1F232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手續費實在太貴，不過阿明堅信這才對得起</a:t>
            </a:r>
            <a:r>
              <a:rPr lang="en-US" altLang="zh-TW" sz="2400" dirty="0">
                <a:solidFill>
                  <a:srgbClr val="1F232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NCKU</a:t>
            </a:r>
            <a:r>
              <a:rPr lang="zh-TW" altLang="en-US" sz="2400" dirty="0">
                <a:solidFill>
                  <a:srgbClr val="1F232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的招牌，不過為了防止大眾的反感，阿明想到可以利用捐款集點抵銷手續費的方式，以推廣公眾利益為出發點，巧妙的解決這個問題。另外除了增加帳戶，為了怕幣圈也要查帳，他也想記錄每次的操作。</a:t>
            </a:r>
            <a:endParaRPr lang="en-US" altLang="zh-TW" sz="2400" dirty="0">
              <a:solidFill>
                <a:srgbClr val="1F2328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42170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85EF49-5D0E-074F-9B95-654AB6AE1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4008"/>
          </a:xfrm>
        </p:spPr>
        <p:txBody>
          <a:bodyPr/>
          <a:lstStyle/>
          <a:p>
            <a:r>
              <a:rPr lang="zh-TW" altLang="en-US" dirty="0"/>
              <a:t>新增功能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CA094E-A3C9-58DE-51BD-C6E91EAB3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057" y="1488614"/>
            <a:ext cx="9152780" cy="1637142"/>
          </a:xfrm>
        </p:spPr>
        <p:txBody>
          <a:bodyPr>
            <a:normAutofit/>
          </a:bodyPr>
          <a:lstStyle/>
          <a:p>
            <a:r>
              <a:rPr lang="zh-TW" altLang="en-US" dirty="0"/>
              <a:t>帳號系統</a:t>
            </a:r>
            <a:endParaRPr lang="en-US" altLang="zh-TW" dirty="0"/>
          </a:p>
          <a:p>
            <a:pPr lvl="1"/>
            <a:r>
              <a:rPr lang="zh-TW" altLang="en-US" dirty="0"/>
              <a:t>有</a:t>
            </a:r>
            <a:r>
              <a:rPr lang="en-US" altLang="zh-TW" dirty="0"/>
              <a:t>10</a:t>
            </a:r>
            <a:r>
              <a:rPr lang="zh-TW" altLang="en-US" dirty="0"/>
              <a:t>個預設存在的帳戶</a:t>
            </a:r>
            <a:endParaRPr lang="en-US" altLang="zh-TW" dirty="0"/>
          </a:p>
          <a:p>
            <a:pPr lvl="1"/>
            <a:r>
              <a:rPr lang="zh-TW" altLang="en-US" dirty="0"/>
              <a:t>一開始會請你新增一個帳戶，</a:t>
            </a:r>
            <a:r>
              <a:rPr lang="zh-TW" altLang="en-US" dirty="0">
                <a:solidFill>
                  <a:srgbClr val="FF0000"/>
                </a:solidFill>
              </a:rPr>
              <a:t>如果與預設帳戶相同，需跳出提示並請使用者重新輸入</a:t>
            </a: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BE00BB0-AAC5-A9BC-264E-1262DEA9D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560" y="3294231"/>
            <a:ext cx="2734057" cy="2219635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90757B83-116D-5DD3-83A1-734B31A71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309" y="4061100"/>
            <a:ext cx="5687219" cy="685896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5FF32F75-6C0A-1FD4-D53D-611F2D02AB70}"/>
              </a:ext>
            </a:extLst>
          </p:cNvPr>
          <p:cNvSpPr txBox="1"/>
          <p:nvPr/>
        </p:nvSpPr>
        <p:spPr>
          <a:xfrm>
            <a:off x="2075527" y="5528452"/>
            <a:ext cx="1078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預設帳號</a:t>
            </a:r>
          </a:p>
        </p:txBody>
      </p: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A5FE5153-A6F5-E8B7-2457-257B03BABD78}"/>
              </a:ext>
            </a:extLst>
          </p:cNvPr>
          <p:cNvCxnSpPr>
            <a:cxnSpLocks/>
          </p:cNvCxnSpPr>
          <p:nvPr/>
        </p:nvCxnSpPr>
        <p:spPr>
          <a:xfrm>
            <a:off x="6803455" y="2659225"/>
            <a:ext cx="1314178" cy="122231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7858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85EF49-5D0E-074F-9B95-654AB6AE1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4008"/>
          </a:xfrm>
        </p:spPr>
        <p:txBody>
          <a:bodyPr/>
          <a:lstStyle/>
          <a:p>
            <a:r>
              <a:rPr lang="zh-TW" altLang="en-US" dirty="0"/>
              <a:t>新增功能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0945BED8-74A8-C246-7CEC-818B33341AC3}"/>
              </a:ext>
            </a:extLst>
          </p:cNvPr>
          <p:cNvSpPr txBox="1">
            <a:spLocks/>
          </p:cNvSpPr>
          <p:nvPr/>
        </p:nvSpPr>
        <p:spPr>
          <a:xfrm>
            <a:off x="560387" y="1484092"/>
            <a:ext cx="7034731" cy="302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功能選單</a:t>
            </a:r>
            <a:endParaRPr lang="en-US" altLang="zh-TW" dirty="0"/>
          </a:p>
          <a:p>
            <a:pPr lvl="1"/>
            <a:r>
              <a:rPr lang="en-US" altLang="zh-TW" dirty="0"/>
              <a:t>4. </a:t>
            </a:r>
            <a:r>
              <a:rPr lang="zh-TW" altLang="en-US" dirty="0"/>
              <a:t>愛心捐款</a:t>
            </a:r>
            <a:r>
              <a:rPr lang="en-US" altLang="zh-TW" dirty="0"/>
              <a:t>:</a:t>
            </a:r>
          </a:p>
          <a:p>
            <a:pPr marL="457200" lvl="1" indent="0">
              <a:buFont typeface="Wingdings 3" charset="2"/>
              <a:buNone/>
            </a:pPr>
            <a:r>
              <a:rPr lang="en-US" altLang="zh-TW" dirty="0"/>
              <a:t>	</a:t>
            </a:r>
            <a:r>
              <a:rPr lang="zh-TW" altLang="en-US" sz="1400" dirty="0"/>
              <a:t>詢問捐款金額，每捐款</a:t>
            </a:r>
            <a:r>
              <a:rPr lang="en-US" altLang="zh-TW" sz="1400" dirty="0"/>
              <a:t>1000</a:t>
            </a:r>
            <a:r>
              <a:rPr lang="zh-TW" altLang="en-US" sz="1400" dirty="0"/>
              <a:t>獲得一個愛心點數，輸入成功後更改餘額並顯示</a:t>
            </a:r>
            <a:endParaRPr lang="en-US" altLang="zh-TW" sz="1400" dirty="0"/>
          </a:p>
          <a:p>
            <a:pPr lvl="1"/>
            <a:r>
              <a:rPr lang="en-US" altLang="zh-TW" dirty="0"/>
              <a:t>5. </a:t>
            </a:r>
            <a:r>
              <a:rPr lang="zh-TW" altLang="en-US" dirty="0"/>
              <a:t>歷史紀錄</a:t>
            </a:r>
            <a:r>
              <a:rPr lang="en-US" altLang="zh-TW" dirty="0"/>
              <a:t>:</a:t>
            </a:r>
          </a:p>
          <a:p>
            <a:pPr marL="457200" lvl="1" indent="0">
              <a:buFont typeface="Wingdings 3" charset="2"/>
              <a:buNone/>
            </a:pPr>
            <a:r>
              <a:rPr lang="en-US" altLang="zh-TW" dirty="0"/>
              <a:t>	</a:t>
            </a:r>
            <a:r>
              <a:rPr lang="zh-TW" altLang="en-US" sz="1400" dirty="0"/>
              <a:t>顯示所有的交易紀錄，</a:t>
            </a:r>
            <a:r>
              <a:rPr lang="en-US" altLang="zh-TW" sz="1400" dirty="0"/>
              <a:t>&lt;</a:t>
            </a:r>
            <a:r>
              <a:rPr lang="zh-TW" altLang="en-US" sz="1400" dirty="0"/>
              <a:t>操作代碼</a:t>
            </a:r>
            <a:r>
              <a:rPr lang="en-US" altLang="zh-TW" sz="1400" dirty="0"/>
              <a:t>&gt;</a:t>
            </a:r>
            <a:r>
              <a:rPr lang="zh-TW" altLang="en-US" sz="1400" dirty="0"/>
              <a:t> </a:t>
            </a:r>
            <a:r>
              <a:rPr lang="en-US" altLang="zh-TW" sz="1400" dirty="0"/>
              <a:t>- &lt;</a:t>
            </a:r>
            <a:r>
              <a:rPr lang="zh-TW" altLang="en-US" sz="1400" dirty="0"/>
              <a:t>餘額</a:t>
            </a:r>
            <a:r>
              <a:rPr lang="en-US" altLang="zh-TW" sz="1400" dirty="0"/>
              <a:t>&gt;</a:t>
            </a:r>
          </a:p>
          <a:p>
            <a:pPr marL="457200" lvl="1" indent="0">
              <a:buFont typeface="Wingdings 3" charset="2"/>
              <a:buNone/>
            </a:pPr>
            <a:r>
              <a:rPr lang="en-US" altLang="zh-TW" sz="1400" dirty="0"/>
              <a:t>		ex:	1 – 30000</a:t>
            </a:r>
          </a:p>
          <a:p>
            <a:pPr lvl="1"/>
            <a:r>
              <a:rPr lang="en-US" altLang="zh-TW" dirty="0"/>
              <a:t>65304. </a:t>
            </a:r>
            <a:r>
              <a:rPr lang="zh-TW" altLang="en-US" dirty="0"/>
              <a:t>隱藏功能</a:t>
            </a:r>
            <a:r>
              <a:rPr lang="en-US" altLang="zh-TW" dirty="0"/>
              <a:t>:</a:t>
            </a:r>
          </a:p>
          <a:p>
            <a:pPr marL="914400" lvl="2" indent="0">
              <a:buFont typeface="Wingdings 3" charset="2"/>
              <a:buNone/>
            </a:pPr>
            <a:r>
              <a:rPr lang="zh-TW" altLang="en-US" dirty="0">
                <a:latin typeface="+mn-ea"/>
              </a:rPr>
              <a:t>可以查看目前有存在的帳戶和對應的餘額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46720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85EF49-5D0E-074F-9B95-654AB6AE1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4008"/>
          </a:xfrm>
        </p:spPr>
        <p:txBody>
          <a:bodyPr/>
          <a:lstStyle/>
          <a:p>
            <a:r>
              <a:rPr lang="zh-TW" altLang="en-US" dirty="0"/>
              <a:t>新增功能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CA094E-A3C9-58DE-51BD-C6E91EAB3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057" y="1488613"/>
            <a:ext cx="10776306" cy="5695957"/>
          </a:xfrm>
        </p:spPr>
        <p:txBody>
          <a:bodyPr>
            <a:normAutofit/>
          </a:bodyPr>
          <a:lstStyle/>
          <a:p>
            <a:r>
              <a:rPr lang="en-US" altLang="zh-TW" dirty="0"/>
              <a:t>3. </a:t>
            </a:r>
            <a:r>
              <a:rPr lang="zh-TW" altLang="en-US" dirty="0"/>
              <a:t>轉帳功能修改</a:t>
            </a:r>
            <a:endParaRPr lang="en-US" altLang="zh-TW" dirty="0"/>
          </a:p>
          <a:p>
            <a:pPr lvl="1"/>
            <a:r>
              <a:rPr lang="zh-TW" altLang="en-US" dirty="0"/>
              <a:t>現在如果有愛心點數，要在轉帳輸入完金額後顯示點數並詢問是否使用點數，使用後扣除一點</a:t>
            </a:r>
            <a:endParaRPr lang="en-US" altLang="zh-TW" dirty="0"/>
          </a:p>
          <a:p>
            <a:pPr lvl="1"/>
            <a:r>
              <a:rPr lang="zh-TW" altLang="en-US" dirty="0"/>
              <a:t>所有帳號要是</a:t>
            </a:r>
            <a:r>
              <a:rPr lang="en-US" altLang="zh-TW" dirty="0"/>
              <a:t>5</a:t>
            </a:r>
            <a:r>
              <a:rPr lang="zh-TW" altLang="en-US" dirty="0"/>
              <a:t>位數，不符合要顯示提示並返回功能選單</a:t>
            </a:r>
            <a:endParaRPr lang="en-US" altLang="zh-TW" dirty="0"/>
          </a:p>
          <a:p>
            <a:pPr lvl="1"/>
            <a:r>
              <a:rPr lang="zh-TW" altLang="en-US" dirty="0"/>
              <a:t>如果輸入的帳戶並不存在，詢問是否要新增該帳戶</a:t>
            </a:r>
            <a:r>
              <a:rPr lang="en-US" altLang="zh-TW" dirty="0"/>
              <a:t>(</a:t>
            </a:r>
            <a:r>
              <a:rPr lang="zh-TW" altLang="en-US" dirty="0"/>
              <a:t>初始金額為</a:t>
            </a:r>
            <a:r>
              <a:rPr lang="en-US" altLang="zh-TW" dirty="0"/>
              <a:t>0)</a:t>
            </a:r>
            <a:r>
              <a:rPr lang="zh-TW" altLang="en-US" dirty="0"/>
              <a:t>，若不要新增帳戶便結束轉帳並回到功能選單</a:t>
            </a:r>
            <a:endParaRPr lang="en-US" altLang="zh-TW" dirty="0"/>
          </a:p>
          <a:p>
            <a:pPr lvl="1"/>
            <a:r>
              <a:rPr lang="zh-TW" altLang="en-US" dirty="0"/>
              <a:t>如果輸入的帳戶為自己的帳戶，則顯示不能轉帳給自己，並回到功能選單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55730825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604</TotalTime>
  <Words>719</Words>
  <Application>Microsoft Office PowerPoint</Application>
  <PresentationFormat>寬螢幕</PresentationFormat>
  <Paragraphs>67</Paragraphs>
  <Slides>14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9" baseType="lpstr">
      <vt:lpstr>標楷體</vt:lpstr>
      <vt:lpstr>Arial</vt:lpstr>
      <vt:lpstr>Trebuchet MS</vt:lpstr>
      <vt:lpstr>Wingdings 3</vt:lpstr>
      <vt:lpstr>多面向</vt:lpstr>
      <vt:lpstr>PowerPoint 簡報</vt:lpstr>
      <vt:lpstr>Practice 1-1 成大ATM</vt:lpstr>
      <vt:lpstr>題目簡述</vt:lpstr>
      <vt:lpstr>注意事項</vt:lpstr>
      <vt:lpstr>程式結果圖</vt:lpstr>
      <vt:lpstr>Practice 1-2 成大ATM</vt:lpstr>
      <vt:lpstr>新增功能</vt:lpstr>
      <vt:lpstr>新增功能</vt:lpstr>
      <vt:lpstr>新增功能</vt:lpstr>
      <vt:lpstr>注意事項</vt:lpstr>
      <vt:lpstr>程式結果圖</vt:lpstr>
      <vt:lpstr>程式結果圖</vt:lpstr>
      <vt:lpstr>其他注意事項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hsi kevin</dc:creator>
  <cp:lastModifiedBy>hsi kevin</cp:lastModifiedBy>
  <cp:revision>6</cp:revision>
  <dcterms:created xsi:type="dcterms:W3CDTF">2023-09-22T07:12:09Z</dcterms:created>
  <dcterms:modified xsi:type="dcterms:W3CDTF">2024-09-15T09:07:02Z</dcterms:modified>
</cp:coreProperties>
</file>

<file path=docProps/thumbnail.jpeg>
</file>